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5.png" ContentType="image/png"/>
  <Override PartName="/ppt/media/image10.png" ContentType="image/png"/>
  <Override PartName="/ppt/media/image2.png" ContentType="image/png"/>
  <Override PartName="/ppt/media/image3.jpeg" ContentType="image/jpeg"/>
  <Override PartName="/ppt/media/image4.png" ContentType="image/png"/>
  <Override PartName="/ppt/media/image6.png" ContentType="image/png"/>
  <Override PartName="/ppt/media/image11.png" ContentType="image/png"/>
  <Override PartName="/ppt/media/image1.jpeg" ContentType="image/jpeg"/>
  <Override PartName="/ppt/media/image7.png" ContentType="image/png"/>
  <Override PartName="/ppt/media/image12.png" ContentType="image/png"/>
  <Override PartName="/ppt/media/image14.jpeg" ContentType="image/jpeg"/>
  <Override PartName="/ppt/media/image8.png" ContentType="image/png"/>
  <Override PartName="/ppt/media/image13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</a:t>
            </a:r>
            <a:r>
              <a:rPr b="0" lang="en-US" sz="4400" spc="-1" strike="noStrike">
                <a:latin typeface="Arial"/>
              </a:rPr>
              <a:t>to edit </a:t>
            </a:r>
            <a:r>
              <a:rPr b="0" lang="en-US" sz="4400" spc="-1" strike="noStrike">
                <a:latin typeface="Arial"/>
              </a:rPr>
              <a:t>the </a:t>
            </a:r>
            <a:r>
              <a:rPr b="0" lang="en-US" sz="4400" spc="-1" strike="noStrike">
                <a:latin typeface="Arial"/>
              </a:rPr>
              <a:t>title </a:t>
            </a:r>
            <a:r>
              <a:rPr b="0" lang="en-US" sz="4400" spc="-1" strike="noStrike">
                <a:latin typeface="Arial"/>
              </a:rPr>
              <a:t>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"/>
          <p:cNvGrpSpPr/>
          <p:nvPr/>
        </p:nvGrpSpPr>
        <p:grpSpPr>
          <a:xfrm>
            <a:off x="215640" y="243000"/>
            <a:ext cx="2806560" cy="663480"/>
            <a:chOff x="215640" y="243000"/>
            <a:chExt cx="2806560" cy="663480"/>
          </a:xfrm>
        </p:grpSpPr>
        <p:sp>
          <p:nvSpPr>
            <p:cNvPr id="39" name="Google Shape;76;p16"/>
            <p:cNvSpPr/>
            <p:nvPr/>
          </p:nvSpPr>
          <p:spPr>
            <a:xfrm>
              <a:off x="431640" y="243000"/>
              <a:ext cx="259056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01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프로젝트 소개</a:t>
              </a:r>
              <a:endParaRPr b="0" lang="en-US" sz="1700" spc="-1" strike="noStrike">
                <a:latin typeface="Arial"/>
              </a:endParaRPr>
            </a:p>
            <a:p>
              <a:pPr>
                <a:lnSpc>
                  <a:spcPct val="130000"/>
                </a:lnSpc>
                <a:buNone/>
              </a:pPr>
              <a:r>
                <a:rPr b="0" lang="ko-KR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팀원 소개</a:t>
              </a:r>
              <a:endParaRPr b="0" lang="en-US" sz="1900" spc="-1" strike="noStrike">
                <a:latin typeface="Arial"/>
              </a:endParaRPr>
            </a:p>
          </p:txBody>
        </p:sp>
        <p:sp>
          <p:nvSpPr>
            <p:cNvPr id="40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41" name=""/>
          <p:cNvGrpSpPr/>
          <p:nvPr/>
        </p:nvGrpSpPr>
        <p:grpSpPr>
          <a:xfrm>
            <a:off x="3492000" y="1194840"/>
            <a:ext cx="3095280" cy="1780200"/>
            <a:chOff x="3492000" y="1194840"/>
            <a:chExt cx="3095280" cy="1780200"/>
          </a:xfrm>
        </p:grpSpPr>
        <p:sp>
          <p:nvSpPr>
            <p:cNvPr id="42" name=""/>
            <p:cNvSpPr/>
            <p:nvPr/>
          </p:nvSpPr>
          <p:spPr>
            <a:xfrm>
              <a:off x="4212360" y="1194840"/>
              <a:ext cx="1654560" cy="502560"/>
            </a:xfrm>
            <a:prstGeom prst="roundRect">
              <a:avLst>
                <a:gd name="adj" fmla="val 16667"/>
              </a:avLst>
            </a:prstGeom>
            <a:solidFill>
              <a:srgbClr val="a0b4e6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김하서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43" name=""/>
            <p:cNvSpPr/>
            <p:nvPr/>
          </p:nvSpPr>
          <p:spPr>
            <a:xfrm>
              <a:off x="3492000" y="1698840"/>
              <a:ext cx="3095280" cy="1276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조장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하드웨어 제작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구동부</a:t>
              </a: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(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바퀴</a:t>
              </a: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) 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제어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감독</a:t>
              </a:r>
              <a:endParaRPr b="0" lang="en-US" sz="1500" spc="-1" strike="noStrike">
                <a:latin typeface="Arial"/>
              </a:endParaRPr>
            </a:p>
          </p:txBody>
        </p:sp>
      </p:grpSp>
      <p:grpSp>
        <p:nvGrpSpPr>
          <p:cNvPr id="44" name=""/>
          <p:cNvGrpSpPr/>
          <p:nvPr/>
        </p:nvGrpSpPr>
        <p:grpSpPr>
          <a:xfrm>
            <a:off x="669960" y="3267360"/>
            <a:ext cx="1897920" cy="1583640"/>
            <a:chOff x="669960" y="3267360"/>
            <a:chExt cx="1897920" cy="1583640"/>
          </a:xfrm>
        </p:grpSpPr>
        <p:sp>
          <p:nvSpPr>
            <p:cNvPr id="45" name=""/>
            <p:cNvSpPr/>
            <p:nvPr/>
          </p:nvSpPr>
          <p:spPr>
            <a:xfrm>
              <a:off x="791640" y="3267360"/>
              <a:ext cx="1654560" cy="502560"/>
            </a:xfrm>
            <a:prstGeom prst="roundRect">
              <a:avLst>
                <a:gd name="adj" fmla="val 16667"/>
              </a:avLst>
            </a:prstGeom>
            <a:solidFill>
              <a:srgbClr val="a0b4e6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이용욱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46" name=""/>
            <p:cNvSpPr/>
            <p:nvPr/>
          </p:nvSpPr>
          <p:spPr>
            <a:xfrm>
              <a:off x="669960" y="3871440"/>
              <a:ext cx="1897920" cy="979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구동부</a:t>
              </a: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(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 팔</a:t>
              </a: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) 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제어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구동부</a:t>
              </a: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(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바퀴</a:t>
              </a: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) 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제어</a:t>
              </a:r>
              <a:endParaRPr b="0" lang="en-US" sz="1500" spc="-1" strike="noStrike">
                <a:latin typeface="Arial"/>
              </a:endParaRPr>
            </a:p>
          </p:txBody>
        </p:sp>
      </p:grpSp>
      <p:grpSp>
        <p:nvGrpSpPr>
          <p:cNvPr id="47" name=""/>
          <p:cNvGrpSpPr/>
          <p:nvPr/>
        </p:nvGrpSpPr>
        <p:grpSpPr>
          <a:xfrm>
            <a:off x="2973960" y="3267360"/>
            <a:ext cx="1897920" cy="1880280"/>
            <a:chOff x="2973960" y="3267360"/>
            <a:chExt cx="1897920" cy="1880280"/>
          </a:xfrm>
        </p:grpSpPr>
        <p:sp>
          <p:nvSpPr>
            <p:cNvPr id="48" name=""/>
            <p:cNvSpPr/>
            <p:nvPr/>
          </p:nvSpPr>
          <p:spPr>
            <a:xfrm>
              <a:off x="3095640" y="3267360"/>
              <a:ext cx="1654560" cy="502560"/>
            </a:xfrm>
            <a:prstGeom prst="roundRect">
              <a:avLst>
                <a:gd name="adj" fmla="val 16667"/>
              </a:avLst>
            </a:prstGeom>
            <a:solidFill>
              <a:srgbClr val="a0b4e6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김정현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49" name=""/>
            <p:cNvSpPr/>
            <p:nvPr/>
          </p:nvSpPr>
          <p:spPr>
            <a:xfrm>
              <a:off x="2973960" y="3871440"/>
              <a:ext cx="1897920" cy="1276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웹 서버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구동부</a:t>
              </a: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(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 팔</a:t>
              </a: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) 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제어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발표 자료</a:t>
              </a:r>
              <a:endParaRPr b="0" lang="en-US" sz="1500" spc="-1" strike="noStrike">
                <a:latin typeface="Arial"/>
              </a:endParaRPr>
            </a:p>
          </p:txBody>
        </p:sp>
      </p:grpSp>
      <p:grpSp>
        <p:nvGrpSpPr>
          <p:cNvPr id="50" name=""/>
          <p:cNvGrpSpPr/>
          <p:nvPr/>
        </p:nvGrpSpPr>
        <p:grpSpPr>
          <a:xfrm>
            <a:off x="5301000" y="3267360"/>
            <a:ext cx="1897920" cy="1583640"/>
            <a:chOff x="5301000" y="3267360"/>
            <a:chExt cx="1897920" cy="1583640"/>
          </a:xfrm>
        </p:grpSpPr>
        <p:sp>
          <p:nvSpPr>
            <p:cNvPr id="51" name=""/>
            <p:cNvSpPr/>
            <p:nvPr/>
          </p:nvSpPr>
          <p:spPr>
            <a:xfrm>
              <a:off x="5423040" y="3267360"/>
              <a:ext cx="1654560" cy="502560"/>
            </a:xfrm>
            <a:prstGeom prst="roundRect">
              <a:avLst>
                <a:gd name="adj" fmla="val 16667"/>
              </a:avLst>
            </a:prstGeom>
            <a:solidFill>
              <a:srgbClr val="a0b4e6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박민수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52" name=""/>
            <p:cNvSpPr/>
            <p:nvPr/>
          </p:nvSpPr>
          <p:spPr>
            <a:xfrm>
              <a:off x="5301000" y="3871440"/>
              <a:ext cx="1897920" cy="979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30000"/>
                </a:lnSpc>
                <a:buNone/>
              </a:pP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YOLO  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모델 학습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객체 분류 서버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카메라 데이터 처리</a:t>
              </a:r>
              <a:endParaRPr b="0" lang="en-US" sz="1500" spc="-1" strike="noStrike">
                <a:latin typeface="Arial"/>
              </a:endParaRPr>
            </a:p>
          </p:txBody>
        </p:sp>
      </p:grpSp>
      <p:grpSp>
        <p:nvGrpSpPr>
          <p:cNvPr id="53" name=""/>
          <p:cNvGrpSpPr/>
          <p:nvPr/>
        </p:nvGrpSpPr>
        <p:grpSpPr>
          <a:xfrm>
            <a:off x="7583040" y="3267360"/>
            <a:ext cx="1897920" cy="1583640"/>
            <a:chOff x="7583040" y="3267360"/>
            <a:chExt cx="1897920" cy="1583640"/>
          </a:xfrm>
        </p:grpSpPr>
        <p:sp>
          <p:nvSpPr>
            <p:cNvPr id="54" name=""/>
            <p:cNvSpPr/>
            <p:nvPr/>
          </p:nvSpPr>
          <p:spPr>
            <a:xfrm>
              <a:off x="7704720" y="3267360"/>
              <a:ext cx="1654560" cy="502560"/>
            </a:xfrm>
            <a:prstGeom prst="roundRect">
              <a:avLst>
                <a:gd name="adj" fmla="val 16667"/>
              </a:avLst>
            </a:prstGeom>
            <a:solidFill>
              <a:srgbClr val="a0b4e6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박정연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55" name=""/>
            <p:cNvSpPr/>
            <p:nvPr/>
          </p:nvSpPr>
          <p:spPr>
            <a:xfrm>
              <a:off x="7583040" y="3871440"/>
              <a:ext cx="1897920" cy="979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30000"/>
                </a:lnSpc>
                <a:buNone/>
              </a:pPr>
              <a:r>
                <a:rPr b="0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YOLO </a:t>
              </a: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모델 학습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발표 자료</a:t>
              </a:r>
              <a:endParaRPr b="0" lang="en-US" sz="1500" spc="-1" strike="noStrike">
                <a:latin typeface="Arial"/>
              </a:endParaRPr>
            </a:p>
            <a:p>
              <a:pPr algn="ctr">
                <a:lnSpc>
                  <a:spcPct val="130000"/>
                </a:lnSpc>
                <a:buNone/>
              </a:pPr>
              <a:r>
                <a:rPr b="0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여배우</a:t>
              </a:r>
              <a:endParaRPr b="0" lang="en-US" sz="15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"/>
          <p:cNvGrpSpPr/>
          <p:nvPr/>
        </p:nvGrpSpPr>
        <p:grpSpPr>
          <a:xfrm>
            <a:off x="215640" y="243000"/>
            <a:ext cx="3742920" cy="663480"/>
            <a:chOff x="215640" y="243000"/>
            <a:chExt cx="3742920" cy="663480"/>
          </a:xfrm>
        </p:grpSpPr>
        <p:sp>
          <p:nvSpPr>
            <p:cNvPr id="119" name="Google Shape;76;p16"/>
            <p:cNvSpPr/>
            <p:nvPr/>
          </p:nvSpPr>
          <p:spPr>
            <a:xfrm>
              <a:off x="431640" y="243000"/>
              <a:ext cx="352692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20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05 </a:t>
              </a:r>
              <a:r>
                <a:rPr b="0" lang="ko-KR" sz="20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모드 소개</a:t>
              </a:r>
              <a:endParaRPr b="0" lang="en-US" sz="2000" spc="-1" strike="noStrike">
                <a:latin typeface="Arial"/>
              </a:endParaRPr>
            </a:p>
          </p:txBody>
        </p:sp>
        <p:sp>
          <p:nvSpPr>
            <p:cNvPr id="120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21" name=""/>
          <p:cNvGrpSpPr/>
          <p:nvPr/>
        </p:nvGrpSpPr>
        <p:grpSpPr>
          <a:xfrm>
            <a:off x="1079640" y="1149480"/>
            <a:ext cx="3166920" cy="3116520"/>
            <a:chOff x="1079640" y="1149480"/>
            <a:chExt cx="3166920" cy="3116520"/>
          </a:xfrm>
        </p:grpSpPr>
        <p:sp>
          <p:nvSpPr>
            <p:cNvPr id="122" name=""/>
            <p:cNvSpPr/>
            <p:nvPr/>
          </p:nvSpPr>
          <p:spPr>
            <a:xfrm>
              <a:off x="1152000" y="1149480"/>
              <a:ext cx="2806560" cy="502560"/>
            </a:xfrm>
            <a:prstGeom prst="roundRect">
              <a:avLst>
                <a:gd name="adj" fmla="val 16667"/>
              </a:avLst>
            </a:prstGeom>
            <a:solidFill>
              <a:srgbClr val="a0b4e6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모드 </a:t>
              </a:r>
              <a:r>
                <a:rPr b="1" lang="en-US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3. </a:t>
              </a: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추적 모드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123" name=""/>
            <p:cNvSpPr/>
            <p:nvPr/>
          </p:nvSpPr>
          <p:spPr>
            <a:xfrm>
              <a:off x="1079640" y="1859760"/>
              <a:ext cx="3166920" cy="2406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로봇의 전원을 </a:t>
              </a:r>
              <a:r>
                <a:rPr b="0" lang="en-US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ON </a:t>
              </a: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상태에서 대기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로봇의 카메라의 데이터를 별도의 서버로 송신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이미지 데이터를 받은 서버에서 특정 키를 입력하여 특정 모드로 진입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추적하고 싶은 객체를 마우스로 박스를 만들어 추적 시작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박스의 위치를 가지고 로봇의 좌우 움직임 제어</a:t>
              </a:r>
              <a:endParaRPr b="0" lang="en-US" sz="1300" spc="-1" strike="noStrike">
                <a:latin typeface="Arial"/>
              </a:endParaRPr>
            </a:p>
          </p:txBody>
        </p:sp>
      </p:grpSp>
      <p:grpSp>
        <p:nvGrpSpPr>
          <p:cNvPr id="124" name=""/>
          <p:cNvGrpSpPr/>
          <p:nvPr/>
        </p:nvGrpSpPr>
        <p:grpSpPr>
          <a:xfrm>
            <a:off x="5400360" y="1148760"/>
            <a:ext cx="3166920" cy="1820520"/>
            <a:chOff x="5400360" y="1148760"/>
            <a:chExt cx="3166920" cy="1820520"/>
          </a:xfrm>
        </p:grpSpPr>
        <p:sp>
          <p:nvSpPr>
            <p:cNvPr id="125" name=""/>
            <p:cNvSpPr/>
            <p:nvPr/>
          </p:nvSpPr>
          <p:spPr>
            <a:xfrm>
              <a:off x="5400360" y="1148760"/>
              <a:ext cx="2806560" cy="502560"/>
            </a:xfrm>
            <a:prstGeom prst="roundRect">
              <a:avLst>
                <a:gd name="adj" fmla="val 16667"/>
              </a:avLst>
            </a:prstGeom>
            <a:solidFill>
              <a:srgbClr val="a0b4e6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모드 </a:t>
              </a:r>
              <a:r>
                <a:rPr b="1" lang="en-US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4. </a:t>
              </a: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위험물 처리 모드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126" name=""/>
            <p:cNvSpPr/>
            <p:nvPr/>
          </p:nvSpPr>
          <p:spPr>
            <a:xfrm>
              <a:off x="5400360" y="1850040"/>
              <a:ext cx="3166920" cy="1119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로봇의 전원을 </a:t>
              </a:r>
              <a:r>
                <a:rPr b="0" lang="en-US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ON </a:t>
              </a: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상태에서 대기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로봇의 카메라 이미지를 보면서 키보드를 이용해 로봇 원격 제어</a:t>
              </a:r>
              <a:endParaRPr b="0" lang="en-US" sz="1300" spc="-1" strike="noStrike">
                <a:latin typeface="Arial"/>
              </a:endParaRPr>
            </a:p>
            <a:p>
              <a:pPr>
                <a:lnSpc>
                  <a:spcPct val="130000"/>
                </a:lnSpc>
                <a:buNone/>
              </a:pPr>
              <a:endParaRPr b="0" lang="en-US" sz="13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"/>
          <p:cNvGrpSpPr/>
          <p:nvPr/>
        </p:nvGrpSpPr>
        <p:grpSpPr>
          <a:xfrm>
            <a:off x="215640" y="243000"/>
            <a:ext cx="2806560" cy="663480"/>
            <a:chOff x="215640" y="243000"/>
            <a:chExt cx="2806560" cy="663480"/>
          </a:xfrm>
        </p:grpSpPr>
        <p:sp>
          <p:nvSpPr>
            <p:cNvPr id="57" name="Google Shape;76;p16"/>
            <p:cNvSpPr/>
            <p:nvPr/>
          </p:nvSpPr>
          <p:spPr>
            <a:xfrm>
              <a:off x="431640" y="243000"/>
              <a:ext cx="259056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01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프로젝트 소개</a:t>
              </a:r>
              <a:endParaRPr b="0" lang="en-US" sz="1700" spc="-1" strike="noStrike">
                <a:latin typeface="Arial"/>
              </a:endParaRPr>
            </a:p>
            <a:p>
              <a:pPr>
                <a:lnSpc>
                  <a:spcPct val="130000"/>
                </a:lnSpc>
                <a:buNone/>
              </a:pPr>
              <a:r>
                <a:rPr b="0" lang="ko-KR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프로젝트 간단 소개</a:t>
              </a:r>
              <a:endParaRPr b="0" lang="en-US" sz="1900" spc="-1" strike="noStrike">
                <a:latin typeface="Arial"/>
              </a:endParaRPr>
            </a:p>
          </p:txBody>
        </p:sp>
        <p:sp>
          <p:nvSpPr>
            <p:cNvPr id="58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9" name=""/>
          <p:cNvGrpSpPr/>
          <p:nvPr/>
        </p:nvGrpSpPr>
        <p:grpSpPr>
          <a:xfrm>
            <a:off x="647640" y="1315080"/>
            <a:ext cx="6839280" cy="734760"/>
            <a:chOff x="647640" y="1315080"/>
            <a:chExt cx="6839280" cy="734760"/>
          </a:xfrm>
        </p:grpSpPr>
        <p:sp>
          <p:nvSpPr>
            <p:cNvPr id="60" name=""/>
            <p:cNvSpPr/>
            <p:nvPr/>
          </p:nvSpPr>
          <p:spPr>
            <a:xfrm>
              <a:off x="647640" y="1315080"/>
              <a:ext cx="1870920" cy="317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1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1. </a:t>
              </a:r>
              <a:r>
                <a:rPr b="1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쓰레기 자동 분류</a:t>
              </a:r>
              <a:endParaRPr b="0" lang="en-US" sz="1500" spc="-1" strike="noStrike">
                <a:latin typeface="Arial"/>
              </a:endParaRPr>
            </a:p>
          </p:txBody>
        </p:sp>
        <p:sp>
          <p:nvSpPr>
            <p:cNvPr id="61" name=""/>
            <p:cNvSpPr/>
            <p:nvPr/>
          </p:nvSpPr>
          <p:spPr>
            <a:xfrm>
              <a:off x="863640" y="1747080"/>
              <a:ext cx="6623280" cy="302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- YOLO</a:t>
              </a:r>
              <a:r>
                <a:rPr b="0" lang="ko-KR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를 이용해 쓰레기를 분류하여 정해진 쓰레기통으로 이송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62" name=""/>
          <p:cNvGrpSpPr/>
          <p:nvPr/>
        </p:nvGrpSpPr>
        <p:grpSpPr>
          <a:xfrm>
            <a:off x="647640" y="2331360"/>
            <a:ext cx="6839280" cy="734760"/>
            <a:chOff x="647640" y="2331360"/>
            <a:chExt cx="6839280" cy="734760"/>
          </a:xfrm>
        </p:grpSpPr>
        <p:sp>
          <p:nvSpPr>
            <p:cNvPr id="63" name=""/>
            <p:cNvSpPr/>
            <p:nvPr/>
          </p:nvSpPr>
          <p:spPr>
            <a:xfrm>
              <a:off x="647640" y="2331360"/>
              <a:ext cx="1870920" cy="317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1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2. </a:t>
              </a:r>
              <a:r>
                <a:rPr b="1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음료 서빙 서비스</a:t>
              </a:r>
              <a:endParaRPr b="0" lang="en-US" sz="1500" spc="-1" strike="noStrike">
                <a:latin typeface="Arial"/>
              </a:endParaRPr>
            </a:p>
          </p:txBody>
        </p:sp>
        <p:sp>
          <p:nvSpPr>
            <p:cNvPr id="64" name=""/>
            <p:cNvSpPr/>
            <p:nvPr/>
          </p:nvSpPr>
          <p:spPr>
            <a:xfrm>
              <a:off x="863640" y="2763360"/>
              <a:ext cx="6623280" cy="302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- </a:t>
              </a:r>
              <a:r>
                <a:rPr b="0" lang="ko-KR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웹서버에서의 버튼 입력으로 로봇 제어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65" name=""/>
          <p:cNvGrpSpPr/>
          <p:nvPr/>
        </p:nvGrpSpPr>
        <p:grpSpPr>
          <a:xfrm>
            <a:off x="647640" y="3329640"/>
            <a:ext cx="6839280" cy="734760"/>
            <a:chOff x="647640" y="3329640"/>
            <a:chExt cx="6839280" cy="734760"/>
          </a:xfrm>
        </p:grpSpPr>
        <p:sp>
          <p:nvSpPr>
            <p:cNvPr id="66" name=""/>
            <p:cNvSpPr/>
            <p:nvPr/>
          </p:nvSpPr>
          <p:spPr>
            <a:xfrm>
              <a:off x="647640" y="3329640"/>
              <a:ext cx="1870920" cy="317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1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3. </a:t>
              </a:r>
              <a:r>
                <a:rPr b="1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위험물 처리</a:t>
              </a:r>
              <a:endParaRPr b="0" lang="en-US" sz="1500" spc="-1" strike="noStrike">
                <a:latin typeface="Arial"/>
              </a:endParaRPr>
            </a:p>
          </p:txBody>
        </p:sp>
        <p:sp>
          <p:nvSpPr>
            <p:cNvPr id="67" name=""/>
            <p:cNvSpPr/>
            <p:nvPr/>
          </p:nvSpPr>
          <p:spPr>
            <a:xfrm>
              <a:off x="863640" y="3761640"/>
              <a:ext cx="6623280" cy="302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- </a:t>
              </a:r>
              <a:r>
                <a:rPr b="0" lang="ko-KR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이미지 데이터의 서버간 통신과 키보드를 이용한 원격 제어</a:t>
              </a:r>
              <a:endParaRPr b="0" lang="en-US" sz="1400" spc="-1" strike="noStrike">
                <a:latin typeface="Arial"/>
              </a:endParaRPr>
            </a:p>
          </p:txBody>
        </p:sp>
      </p:grpSp>
      <p:grpSp>
        <p:nvGrpSpPr>
          <p:cNvPr id="68" name=""/>
          <p:cNvGrpSpPr/>
          <p:nvPr/>
        </p:nvGrpSpPr>
        <p:grpSpPr>
          <a:xfrm>
            <a:off x="647640" y="4406760"/>
            <a:ext cx="6839280" cy="734760"/>
            <a:chOff x="647640" y="4406760"/>
            <a:chExt cx="6839280" cy="734760"/>
          </a:xfrm>
        </p:grpSpPr>
        <p:sp>
          <p:nvSpPr>
            <p:cNvPr id="69" name=""/>
            <p:cNvSpPr/>
            <p:nvPr/>
          </p:nvSpPr>
          <p:spPr>
            <a:xfrm>
              <a:off x="647640" y="4406760"/>
              <a:ext cx="1870920" cy="317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1" lang="en-US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4. </a:t>
              </a:r>
              <a:r>
                <a:rPr b="1" lang="ko-KR" sz="15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객체 추적</a:t>
              </a:r>
              <a:endParaRPr b="0" lang="en-US" sz="1500" spc="-1" strike="noStrike">
                <a:latin typeface="Arial"/>
              </a:endParaRPr>
            </a:p>
          </p:txBody>
        </p:sp>
        <p:sp>
          <p:nvSpPr>
            <p:cNvPr id="70" name=""/>
            <p:cNvSpPr/>
            <p:nvPr/>
          </p:nvSpPr>
          <p:spPr>
            <a:xfrm>
              <a:off x="863640" y="4838760"/>
              <a:ext cx="6623280" cy="302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en-US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- </a:t>
              </a:r>
              <a:r>
                <a:rPr b="0" lang="ko-KR" sz="1400" spc="-1" strike="noStrike">
                  <a:solidFill>
                    <a:srgbClr val="000000"/>
                  </a:solidFill>
                  <a:latin typeface="Arial"/>
                  <a:ea typeface="Arial"/>
                </a:rPr>
                <a:t>이미지에서 특정 객체를 따라다니는 박스를 그리고 이를 이용해 좌우 이동 제어</a:t>
              </a:r>
              <a:endParaRPr b="0" lang="en-US" sz="14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96;p19" descr=""/>
          <p:cNvPicPr/>
          <p:nvPr/>
        </p:nvPicPr>
        <p:blipFill>
          <a:blip r:embed="rId1"/>
          <a:stretch/>
        </p:blipFill>
        <p:spPr>
          <a:xfrm>
            <a:off x="1440000" y="575280"/>
            <a:ext cx="7730280" cy="4895280"/>
          </a:xfrm>
          <a:prstGeom prst="rect">
            <a:avLst/>
          </a:prstGeom>
          <a:ln w="0">
            <a:noFill/>
          </a:ln>
        </p:spPr>
      </p:pic>
      <p:grpSp>
        <p:nvGrpSpPr>
          <p:cNvPr id="72" name=""/>
          <p:cNvGrpSpPr/>
          <p:nvPr/>
        </p:nvGrpSpPr>
        <p:grpSpPr>
          <a:xfrm>
            <a:off x="215640" y="243000"/>
            <a:ext cx="2806560" cy="663480"/>
            <a:chOff x="215640" y="243000"/>
            <a:chExt cx="2806560" cy="663480"/>
          </a:xfrm>
        </p:grpSpPr>
        <p:sp>
          <p:nvSpPr>
            <p:cNvPr id="73" name="Google Shape;76;p16"/>
            <p:cNvSpPr/>
            <p:nvPr/>
          </p:nvSpPr>
          <p:spPr>
            <a:xfrm>
              <a:off x="431640" y="243000"/>
              <a:ext cx="259056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02 Flow Chart</a:t>
              </a:r>
              <a:endParaRPr b="0" lang="en-US" sz="1700" spc="-1" strike="noStrike">
                <a:latin typeface="Arial"/>
              </a:endParaRPr>
            </a:p>
            <a:p>
              <a:pPr>
                <a:lnSpc>
                  <a:spcPct val="130000"/>
                </a:lnSpc>
                <a:buNone/>
              </a:pPr>
              <a:r>
                <a:rPr b="0" lang="en-US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Flow Chart</a:t>
              </a:r>
              <a:endParaRPr b="0" lang="en-US" sz="1900" spc="-1" strike="noStrike">
                <a:latin typeface="Arial"/>
              </a:endParaRPr>
            </a:p>
          </p:txBody>
        </p:sp>
        <p:sp>
          <p:nvSpPr>
            <p:cNvPr id="74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"/>
          <p:cNvGrpSpPr/>
          <p:nvPr/>
        </p:nvGrpSpPr>
        <p:grpSpPr>
          <a:xfrm>
            <a:off x="215640" y="243000"/>
            <a:ext cx="3238920" cy="663480"/>
            <a:chOff x="215640" y="243000"/>
            <a:chExt cx="3238920" cy="663480"/>
          </a:xfrm>
        </p:grpSpPr>
        <p:sp>
          <p:nvSpPr>
            <p:cNvPr id="76" name="Google Shape;76;p16"/>
            <p:cNvSpPr/>
            <p:nvPr/>
          </p:nvSpPr>
          <p:spPr>
            <a:xfrm>
              <a:off x="431640" y="243000"/>
              <a:ext cx="302292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03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하드웨어 </a:t>
              </a: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&amp;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소프트웨어 구성</a:t>
              </a:r>
              <a:endParaRPr b="0" lang="en-US" sz="1700" spc="-1" strike="noStrike">
                <a:latin typeface="Arial"/>
              </a:endParaRPr>
            </a:p>
            <a:p>
              <a:pPr>
                <a:lnSpc>
                  <a:spcPct val="130000"/>
                </a:lnSpc>
                <a:buNone/>
              </a:pPr>
              <a:r>
                <a:rPr b="0" lang="ko-KR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하드웨어 구성</a:t>
              </a:r>
              <a:endParaRPr b="0" lang="en-US" sz="1900" spc="-1" strike="noStrike">
                <a:latin typeface="Arial"/>
              </a:endParaRPr>
            </a:p>
          </p:txBody>
        </p:sp>
        <p:sp>
          <p:nvSpPr>
            <p:cNvPr id="77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3073320" y="1395000"/>
            <a:ext cx="2856240" cy="3570480"/>
          </a:xfrm>
          <a:prstGeom prst="rect">
            <a:avLst/>
          </a:prstGeom>
          <a:ln w="0">
            <a:noFill/>
          </a:ln>
        </p:spPr>
      </p:pic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215640" y="1395000"/>
            <a:ext cx="2856240" cy="3570480"/>
          </a:xfrm>
          <a:prstGeom prst="rect">
            <a:avLst/>
          </a:prstGeom>
          <a:ln w="0">
            <a:noFill/>
          </a:ln>
        </p:spPr>
      </p:pic>
      <p:sp>
        <p:nvSpPr>
          <p:cNvPr id="80" name=""/>
          <p:cNvSpPr/>
          <p:nvPr/>
        </p:nvSpPr>
        <p:spPr>
          <a:xfrm>
            <a:off x="6120360" y="1045800"/>
            <a:ext cx="3742560" cy="426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33360" indent="-199800">
              <a:lnSpc>
                <a:spcPct val="14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1" lang="en-US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IMU </a:t>
            </a:r>
            <a:r>
              <a:rPr b="1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센서</a:t>
            </a:r>
            <a:endParaRPr b="0" lang="en-US" sz="1400" spc="-1" strike="noStrike">
              <a:latin typeface="Arial"/>
            </a:endParaRPr>
          </a:p>
          <a:p>
            <a:pPr marL="133200">
              <a:lnSpc>
                <a:spcPct val="14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- </a:t>
            </a:r>
            <a:r>
              <a:rPr b="0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자이로 센서</a:t>
            </a:r>
            <a:r>
              <a:rPr b="0" lang="en-US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, </a:t>
            </a:r>
            <a:r>
              <a:rPr b="0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여러 각도 값을 계산</a:t>
            </a:r>
            <a:endParaRPr b="0" lang="en-US" sz="1400" spc="-1" strike="noStrike">
              <a:latin typeface="Arial"/>
            </a:endParaRPr>
          </a:p>
          <a:p>
            <a:pPr marL="333360" indent="-199800">
              <a:lnSpc>
                <a:spcPct val="140000"/>
              </a:lnSpc>
              <a:buClr>
                <a:srgbClr val="000000"/>
              </a:buClr>
              <a:buFont typeface="Wingdings" charset="2"/>
              <a:buChar char=""/>
              <a:tabLst>
                <a:tab algn="l" pos="0"/>
              </a:tabLst>
            </a:pPr>
            <a:r>
              <a:rPr b="1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엔코더</a:t>
            </a:r>
            <a:endParaRPr b="0" lang="en-US" sz="1400" spc="-1" strike="noStrike">
              <a:latin typeface="Arial"/>
            </a:endParaRPr>
          </a:p>
          <a:p>
            <a:pPr marL="133200">
              <a:lnSpc>
                <a:spcPct val="14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- </a:t>
            </a:r>
            <a:r>
              <a:rPr b="0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모터에 달린 두개의 자석으로 자석이 인식하는 순서에 따라 전진</a:t>
            </a:r>
            <a:r>
              <a:rPr b="0" lang="en-US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/</a:t>
            </a:r>
            <a:r>
              <a:rPr b="0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후진 파악 및 바퀴의 회전수 파악</a:t>
            </a:r>
            <a:endParaRPr b="0" lang="en-US" sz="1400" spc="-1" strike="noStrike">
              <a:latin typeface="Arial"/>
            </a:endParaRPr>
          </a:p>
          <a:p>
            <a:pPr marL="307800" indent="-199800">
              <a:lnSpc>
                <a:spcPct val="140000"/>
              </a:lnSpc>
              <a:buClr>
                <a:srgbClr val="000000"/>
              </a:buClr>
              <a:buFont typeface="Wingdings" charset="2"/>
              <a:buChar char=""/>
              <a:tabLst>
                <a:tab algn="l" pos="0"/>
              </a:tabLst>
            </a:pPr>
            <a:r>
              <a:rPr b="1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모터 드라이브</a:t>
            </a:r>
            <a:endParaRPr b="0" lang="en-US" sz="1400" spc="-1" strike="noStrike">
              <a:latin typeface="Arial"/>
            </a:endParaRPr>
          </a:p>
          <a:p>
            <a:pPr marL="108000">
              <a:lnSpc>
                <a:spcPct val="14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- </a:t>
            </a:r>
            <a:r>
              <a:rPr b="0" lang="ko-KR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정확한 토크제어</a:t>
            </a:r>
            <a:r>
              <a:rPr b="0" lang="en-US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, </a:t>
            </a:r>
            <a:r>
              <a:rPr b="0" lang="ko-KR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속도제어</a:t>
            </a:r>
            <a:r>
              <a:rPr b="0" lang="en-US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, </a:t>
            </a:r>
            <a:r>
              <a:rPr b="0" lang="ko-KR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전압제어</a:t>
            </a:r>
            <a:r>
              <a:rPr b="0" lang="en-US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, </a:t>
            </a:r>
            <a:r>
              <a:rPr b="0" lang="ko-KR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전류제어</a:t>
            </a:r>
            <a:r>
              <a:rPr b="0" lang="en-US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, </a:t>
            </a:r>
            <a:r>
              <a:rPr b="0" lang="ko-KR" sz="1400" spc="-1" strike="noStrike">
                <a:solidFill>
                  <a:srgbClr val="040c28"/>
                </a:solidFill>
                <a:latin typeface="함초롬돋움"/>
                <a:ea typeface="함초롬돋움"/>
              </a:rPr>
              <a:t>위치제어 </a:t>
            </a:r>
            <a:endParaRPr b="0" lang="en-US" sz="1400" spc="-1" strike="noStrike">
              <a:latin typeface="Arial"/>
            </a:endParaRPr>
          </a:p>
          <a:p>
            <a:pPr marL="333360" indent="-199800">
              <a:lnSpc>
                <a:spcPct val="140000"/>
              </a:lnSpc>
              <a:buClr>
                <a:srgbClr val="000000"/>
              </a:buClr>
              <a:buFont typeface="Wingdings" charset="2"/>
              <a:buChar char=""/>
              <a:tabLst>
                <a:tab algn="l" pos="0"/>
              </a:tabLst>
            </a:pPr>
            <a:r>
              <a:rPr b="1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라즈베리 파이</a:t>
            </a:r>
            <a:endParaRPr b="0" lang="en-US" sz="1400" spc="-1" strike="noStrike">
              <a:latin typeface="Arial"/>
            </a:endParaRPr>
          </a:p>
          <a:p>
            <a:pPr marL="133200">
              <a:lnSpc>
                <a:spcPct val="14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- </a:t>
            </a:r>
            <a:r>
              <a:rPr b="0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로봇의 머리로 모든 처리를 담당</a:t>
            </a:r>
            <a:endParaRPr b="0" lang="en-US" sz="1400" spc="-1" strike="noStrike">
              <a:latin typeface="Arial"/>
            </a:endParaRPr>
          </a:p>
          <a:p>
            <a:pPr marL="333360" indent="-199800">
              <a:lnSpc>
                <a:spcPct val="140000"/>
              </a:lnSpc>
              <a:buClr>
                <a:srgbClr val="000000"/>
              </a:buClr>
              <a:buFont typeface="Wingdings" charset="2"/>
              <a:buChar char=""/>
              <a:tabLst>
                <a:tab algn="l" pos="0"/>
              </a:tabLst>
            </a:pPr>
            <a:r>
              <a:rPr b="1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모터</a:t>
            </a:r>
            <a:endParaRPr b="0" lang="en-US" sz="1400" spc="-1" strike="noStrike">
              <a:latin typeface="Arial"/>
            </a:endParaRPr>
          </a:p>
          <a:p>
            <a:pPr marL="133200">
              <a:lnSpc>
                <a:spcPct val="14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- </a:t>
            </a:r>
            <a:r>
              <a:rPr b="0" lang="ko-KR" sz="14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입력만을 받으며 실제로 로봇을 움직이는 장치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"/>
          <p:cNvGrpSpPr/>
          <p:nvPr/>
        </p:nvGrpSpPr>
        <p:grpSpPr>
          <a:xfrm>
            <a:off x="215640" y="243000"/>
            <a:ext cx="3742920" cy="663480"/>
            <a:chOff x="215640" y="243000"/>
            <a:chExt cx="3742920" cy="663480"/>
          </a:xfrm>
        </p:grpSpPr>
        <p:sp>
          <p:nvSpPr>
            <p:cNvPr id="82" name="Google Shape;76;p16"/>
            <p:cNvSpPr/>
            <p:nvPr/>
          </p:nvSpPr>
          <p:spPr>
            <a:xfrm>
              <a:off x="431640" y="243000"/>
              <a:ext cx="352692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03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하드웨어 </a:t>
              </a: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&amp;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소프트웨어 구성</a:t>
              </a:r>
              <a:endParaRPr b="0" lang="en-US" sz="1700" spc="-1" strike="noStrike">
                <a:latin typeface="Arial"/>
              </a:endParaRPr>
            </a:p>
            <a:p>
              <a:pPr>
                <a:lnSpc>
                  <a:spcPct val="130000"/>
                </a:lnSpc>
                <a:buNone/>
              </a:pPr>
              <a:r>
                <a:rPr b="0" lang="ko-KR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소프트웨어 구성</a:t>
              </a:r>
              <a:r>
                <a:rPr b="0" lang="en-US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(YOLO </a:t>
              </a:r>
              <a:r>
                <a:rPr b="0" lang="ko-KR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모델 학습</a:t>
              </a:r>
              <a:r>
                <a:rPr b="0" lang="en-US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)</a:t>
              </a:r>
              <a:endParaRPr b="0" lang="en-US" sz="1900" spc="-1" strike="noStrike">
                <a:latin typeface="Arial"/>
              </a:endParaRPr>
            </a:p>
          </p:txBody>
        </p:sp>
        <p:sp>
          <p:nvSpPr>
            <p:cNvPr id="83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aphicFrame>
        <p:nvGraphicFramePr>
          <p:cNvPr id="84" name="표 3"/>
          <p:cNvGraphicFramePr/>
          <p:nvPr/>
        </p:nvGraphicFramePr>
        <p:xfrm>
          <a:off x="224640" y="2154600"/>
          <a:ext cx="4856760" cy="3333960"/>
        </p:xfrm>
        <a:graphic>
          <a:graphicData uri="http://schemas.openxmlformats.org/drawingml/2006/table">
            <a:tbl>
              <a:tblPr/>
              <a:tblGrid>
                <a:gridCol w="1215000"/>
                <a:gridCol w="1215000"/>
                <a:gridCol w="1211400"/>
                <a:gridCol w="1215720"/>
              </a:tblGrid>
              <a:tr h="72936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500" spc="-1" strike="noStrike">
                          <a:solidFill>
                            <a:srgbClr val="262626"/>
                          </a:solidFill>
                          <a:latin typeface="함초롬돋움"/>
                          <a:ea typeface="함초롬돋움"/>
                        </a:rPr>
                        <a:t>Train image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500" spc="-1" strike="noStrike">
                          <a:solidFill>
                            <a:srgbClr val="262626"/>
                          </a:solidFill>
                          <a:latin typeface="함초롬돋움"/>
                          <a:ea typeface="함초롬돋움"/>
                        </a:rPr>
                        <a:t>73,892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500" spc="-1" strike="noStrike">
                          <a:solidFill>
                            <a:srgbClr val="262626"/>
                          </a:solidFill>
                          <a:latin typeface="함초롬돋움"/>
                          <a:ea typeface="함초롬돋움"/>
                        </a:rPr>
                        <a:t>Valid image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500" spc="-1" strike="noStrike">
                          <a:solidFill>
                            <a:srgbClr val="262626"/>
                          </a:solidFill>
                          <a:latin typeface="함초롬돋움"/>
                          <a:ea typeface="함초롬돋움"/>
                        </a:rPr>
                        <a:t>2,215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491760">
                <a:tc gridSpan="4"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전체 데이터를 </a:t>
                      </a: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14</a:t>
                      </a: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개로 나눠서 </a:t>
                      </a: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5,278 </a:t>
                      </a: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개씩 학습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 h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5208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종이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2,310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종이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78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35208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페트병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18,368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페트병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568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35208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플라스틱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2,310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플라스틱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79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35208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캔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15,638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캔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562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35208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유리병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16,506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유리병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297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35280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비닐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18,760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비닐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631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5" name="표 3"/>
          <p:cNvGraphicFramePr/>
          <p:nvPr/>
        </p:nvGraphicFramePr>
        <p:xfrm>
          <a:off x="215640" y="1107000"/>
          <a:ext cx="4869720" cy="1047240"/>
        </p:xfrm>
        <a:graphic>
          <a:graphicData uri="http://schemas.openxmlformats.org/drawingml/2006/table">
            <a:tbl>
              <a:tblPr/>
              <a:tblGrid>
                <a:gridCol w="1217520"/>
                <a:gridCol w="3652560"/>
              </a:tblGrid>
              <a:tr h="34920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ko-KR" sz="1500" spc="-1" strike="noStrike">
                          <a:solidFill>
                            <a:srgbClr val="262626"/>
                          </a:solidFill>
                          <a:latin typeface="함초롬돋움"/>
                          <a:ea typeface="함초롬돋움"/>
                        </a:rPr>
                        <a:t>모델 </a:t>
                      </a:r>
                      <a:r>
                        <a:rPr b="1" lang="en-US" sz="15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    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500" spc="-1" strike="noStrike">
                          <a:solidFill>
                            <a:srgbClr val="262626"/>
                          </a:solidFill>
                          <a:latin typeface="함초롬돋움"/>
                          <a:ea typeface="함초롬돋움"/>
                        </a:rPr>
                        <a:t>Yolov7</a:t>
                      </a:r>
                      <a:endParaRPr b="0" lang="en-US" sz="15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34920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데이터 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Aihub </a:t>
                      </a: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생활폐기물 이미지 데이터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  <a:tr h="349200"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클래스 </a:t>
                      </a: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: 6</a:t>
                      </a: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개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종이</a:t>
                      </a: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, </a:t>
                      </a: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페트병</a:t>
                      </a: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, </a:t>
                      </a: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플라스틱</a:t>
                      </a: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, </a:t>
                      </a: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캔</a:t>
                      </a: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, </a:t>
                      </a: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유리병</a:t>
                      </a: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, </a:t>
                      </a:r>
                      <a:r>
                        <a:rPr b="0" lang="ko-KR" sz="1400" spc="-1" strike="noStrike">
                          <a:solidFill>
                            <a:srgbClr val="000000"/>
                          </a:solidFill>
                          <a:latin typeface="함초롬돋움"/>
                          <a:ea typeface="함초롬돋움"/>
                        </a:rPr>
                        <a:t>비닐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pSp>
        <p:nvGrpSpPr>
          <p:cNvPr id="86" name=""/>
          <p:cNvGrpSpPr/>
          <p:nvPr/>
        </p:nvGrpSpPr>
        <p:grpSpPr>
          <a:xfrm>
            <a:off x="5504400" y="4069080"/>
            <a:ext cx="4287240" cy="1419120"/>
            <a:chOff x="5504400" y="4069080"/>
            <a:chExt cx="4287240" cy="1419120"/>
          </a:xfrm>
        </p:grpSpPr>
        <p:pic>
          <p:nvPicPr>
            <p:cNvPr id="87" name="그림 13" descr=""/>
            <p:cNvPicPr/>
            <p:nvPr/>
          </p:nvPicPr>
          <p:blipFill>
            <a:blip r:embed="rId1"/>
            <a:stretch/>
          </p:blipFill>
          <p:spPr>
            <a:xfrm>
              <a:off x="5504400" y="4075920"/>
              <a:ext cx="1376640" cy="6854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8" name="그림 12" descr=""/>
            <p:cNvPicPr/>
            <p:nvPr/>
          </p:nvPicPr>
          <p:blipFill>
            <a:blip r:embed="rId2"/>
            <a:stretch/>
          </p:blipFill>
          <p:spPr>
            <a:xfrm>
              <a:off x="6882840" y="4075920"/>
              <a:ext cx="1350720" cy="6789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9" name="그림 15" descr=""/>
            <p:cNvPicPr/>
            <p:nvPr/>
          </p:nvPicPr>
          <p:blipFill>
            <a:blip r:embed="rId3"/>
            <a:stretch/>
          </p:blipFill>
          <p:spPr>
            <a:xfrm>
              <a:off x="8235000" y="4069080"/>
              <a:ext cx="1556640" cy="6854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0" name="그림 1" descr=""/>
            <p:cNvPicPr/>
            <p:nvPr/>
          </p:nvPicPr>
          <p:blipFill>
            <a:blip r:embed="rId4"/>
            <a:stretch/>
          </p:blipFill>
          <p:spPr>
            <a:xfrm>
              <a:off x="5504400" y="4756320"/>
              <a:ext cx="1376640" cy="7318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1" name="그림 4" descr=""/>
            <p:cNvPicPr/>
            <p:nvPr/>
          </p:nvPicPr>
          <p:blipFill>
            <a:blip r:embed="rId5"/>
            <a:stretch/>
          </p:blipFill>
          <p:spPr>
            <a:xfrm>
              <a:off x="6882840" y="4756320"/>
              <a:ext cx="1371240" cy="7318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2" name="그림 16" descr=""/>
            <p:cNvPicPr/>
            <p:nvPr/>
          </p:nvPicPr>
          <p:blipFill>
            <a:blip r:embed="rId6"/>
            <a:stretch/>
          </p:blipFill>
          <p:spPr>
            <a:xfrm>
              <a:off x="8255520" y="4723560"/>
              <a:ext cx="1536120" cy="76464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93" name="그림 9" descr="차트이(가) 표시된 사진  자동 생성된 설명"/>
          <p:cNvPicPr/>
          <p:nvPr/>
        </p:nvPicPr>
        <p:blipFill>
          <a:blip r:embed="rId7"/>
          <a:stretch/>
        </p:blipFill>
        <p:spPr>
          <a:xfrm>
            <a:off x="5274360" y="243720"/>
            <a:ext cx="4517280" cy="2302200"/>
          </a:xfrm>
          <a:prstGeom prst="rect">
            <a:avLst/>
          </a:prstGeom>
          <a:ln w="0">
            <a:noFill/>
          </a:ln>
        </p:spPr>
      </p:pic>
      <p:pic>
        <p:nvPicPr>
          <p:cNvPr id="94" name="그림 11" descr="차트이(가) 표시된 사진  자동 생성된 설명"/>
          <p:cNvPicPr/>
          <p:nvPr/>
        </p:nvPicPr>
        <p:blipFill>
          <a:blip r:embed="rId8"/>
          <a:stretch/>
        </p:blipFill>
        <p:spPr>
          <a:xfrm>
            <a:off x="5504400" y="2547360"/>
            <a:ext cx="4286880" cy="1386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그림 19" descr=""/>
          <p:cNvPicPr/>
          <p:nvPr/>
        </p:nvPicPr>
        <p:blipFill>
          <a:blip r:embed="rId1"/>
          <a:stretch/>
        </p:blipFill>
        <p:spPr>
          <a:xfrm>
            <a:off x="1296000" y="1251000"/>
            <a:ext cx="7271640" cy="4167720"/>
          </a:xfrm>
          <a:prstGeom prst="rect">
            <a:avLst/>
          </a:prstGeom>
          <a:ln w="0">
            <a:noFill/>
          </a:ln>
        </p:spPr>
      </p:pic>
      <p:grpSp>
        <p:nvGrpSpPr>
          <p:cNvPr id="96" name=""/>
          <p:cNvGrpSpPr/>
          <p:nvPr/>
        </p:nvGrpSpPr>
        <p:grpSpPr>
          <a:xfrm>
            <a:off x="215640" y="243000"/>
            <a:ext cx="3742920" cy="663480"/>
            <a:chOff x="215640" y="243000"/>
            <a:chExt cx="3742920" cy="663480"/>
          </a:xfrm>
        </p:grpSpPr>
        <p:sp>
          <p:nvSpPr>
            <p:cNvPr id="97" name="Google Shape;76;p16"/>
            <p:cNvSpPr/>
            <p:nvPr/>
          </p:nvSpPr>
          <p:spPr>
            <a:xfrm>
              <a:off x="431640" y="243000"/>
              <a:ext cx="352692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03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하드웨어 </a:t>
              </a: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&amp;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소프트웨어 구성</a:t>
              </a:r>
              <a:endParaRPr b="0" lang="en-US" sz="1700" spc="-1" strike="noStrike">
                <a:latin typeface="Arial"/>
              </a:endParaRPr>
            </a:p>
            <a:p>
              <a:pPr>
                <a:lnSpc>
                  <a:spcPct val="130000"/>
                </a:lnSpc>
                <a:buNone/>
              </a:pPr>
              <a:r>
                <a:rPr b="0" lang="ko-KR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소프트웨어 구성</a:t>
              </a:r>
              <a:r>
                <a:rPr b="0" lang="en-US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(YOLO Test)</a:t>
              </a:r>
              <a:endParaRPr b="0" lang="en-US" sz="1900" spc="-1" strike="noStrike">
                <a:latin typeface="Arial"/>
              </a:endParaRPr>
            </a:p>
          </p:txBody>
        </p:sp>
        <p:sp>
          <p:nvSpPr>
            <p:cNvPr id="98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그림 4" descr=""/>
          <p:cNvPicPr/>
          <p:nvPr/>
        </p:nvPicPr>
        <p:blipFill>
          <a:blip r:embed="rId1"/>
          <a:stretch/>
        </p:blipFill>
        <p:spPr>
          <a:xfrm>
            <a:off x="215640" y="1510200"/>
            <a:ext cx="5557680" cy="3411720"/>
          </a:xfrm>
          <a:prstGeom prst="rect">
            <a:avLst/>
          </a:prstGeom>
          <a:ln w="0">
            <a:noFill/>
          </a:ln>
        </p:spPr>
      </p:pic>
      <p:grpSp>
        <p:nvGrpSpPr>
          <p:cNvPr id="100" name=""/>
          <p:cNvGrpSpPr/>
          <p:nvPr/>
        </p:nvGrpSpPr>
        <p:grpSpPr>
          <a:xfrm>
            <a:off x="215640" y="243000"/>
            <a:ext cx="3742920" cy="663480"/>
            <a:chOff x="215640" y="243000"/>
            <a:chExt cx="3742920" cy="663480"/>
          </a:xfrm>
        </p:grpSpPr>
        <p:sp>
          <p:nvSpPr>
            <p:cNvPr id="101" name="Google Shape;76;p16"/>
            <p:cNvSpPr/>
            <p:nvPr/>
          </p:nvSpPr>
          <p:spPr>
            <a:xfrm>
              <a:off x="431640" y="243000"/>
              <a:ext cx="352692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04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객체 분류 서버 </a:t>
              </a: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&amp;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웹 서버</a:t>
              </a:r>
              <a:endParaRPr b="0" lang="en-US" sz="1700" spc="-1" strike="noStrike">
                <a:latin typeface="Arial"/>
              </a:endParaRPr>
            </a:p>
            <a:p>
              <a:pPr>
                <a:lnSpc>
                  <a:spcPct val="130000"/>
                </a:lnSpc>
                <a:buNone/>
              </a:pPr>
              <a:r>
                <a:rPr b="0" lang="ko-KR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객체 분류 서버</a:t>
              </a:r>
              <a:endParaRPr b="0" lang="en-US" sz="1900" spc="-1" strike="noStrike">
                <a:latin typeface="Arial"/>
              </a:endParaRPr>
            </a:p>
          </p:txBody>
        </p:sp>
        <p:sp>
          <p:nvSpPr>
            <p:cNvPr id="102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3" name=""/>
          <p:cNvSpPr/>
          <p:nvPr/>
        </p:nvSpPr>
        <p:spPr>
          <a:xfrm>
            <a:off x="5760000" y="2187360"/>
            <a:ext cx="4247280" cy="203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42640" indent="-242640">
              <a:lnSpc>
                <a:spcPct val="15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zh-CN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로봇이외의 하드웨어에서 돌아가는 서</a:t>
            </a:r>
            <a:r>
              <a:rPr b="0" lang="ko-KR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버</a:t>
            </a:r>
            <a:endParaRPr b="0" lang="en-US" sz="1700" spc="-1" strike="noStrike">
              <a:latin typeface="Arial"/>
            </a:endParaRPr>
          </a:p>
          <a:p>
            <a:pPr marL="242640" indent="-242640">
              <a:lnSpc>
                <a:spcPct val="15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ko-KR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로봇에서 들어오는 이미지를 입력받아  학습된 모델을 사용 </a:t>
            </a:r>
            <a:r>
              <a:rPr b="0" lang="en-US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-&gt; </a:t>
            </a:r>
            <a:r>
              <a:rPr b="0" lang="ko-KR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이미지를 통한 객체 분류</a:t>
            </a:r>
            <a:endParaRPr b="0" lang="en-US" sz="1700" spc="-1" strike="noStrike">
              <a:latin typeface="Arial"/>
            </a:endParaRPr>
          </a:p>
          <a:p>
            <a:pPr marL="242640" indent="-242640">
              <a:lnSpc>
                <a:spcPct val="15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ko-KR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이를 로봇으로 신호 송신</a:t>
            </a:r>
            <a:endParaRPr b="0" lang="en-US" sz="1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" descr=""/>
          <p:cNvPicPr/>
          <p:nvPr/>
        </p:nvPicPr>
        <p:blipFill>
          <a:blip r:embed="rId1"/>
          <a:stretch/>
        </p:blipFill>
        <p:spPr>
          <a:xfrm>
            <a:off x="215640" y="1395000"/>
            <a:ext cx="5255280" cy="3582360"/>
          </a:xfrm>
          <a:prstGeom prst="rect">
            <a:avLst/>
          </a:prstGeom>
          <a:ln w="0">
            <a:noFill/>
          </a:ln>
        </p:spPr>
      </p:pic>
      <p:grpSp>
        <p:nvGrpSpPr>
          <p:cNvPr id="105" name=""/>
          <p:cNvGrpSpPr/>
          <p:nvPr/>
        </p:nvGrpSpPr>
        <p:grpSpPr>
          <a:xfrm>
            <a:off x="215640" y="243000"/>
            <a:ext cx="3742920" cy="663480"/>
            <a:chOff x="215640" y="243000"/>
            <a:chExt cx="3742920" cy="663480"/>
          </a:xfrm>
        </p:grpSpPr>
        <p:sp>
          <p:nvSpPr>
            <p:cNvPr id="106" name="Google Shape;76;p16"/>
            <p:cNvSpPr/>
            <p:nvPr/>
          </p:nvSpPr>
          <p:spPr>
            <a:xfrm>
              <a:off x="431640" y="243000"/>
              <a:ext cx="352692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04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객체 분류 서버 </a:t>
              </a:r>
              <a:r>
                <a:rPr b="0" lang="en-US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&amp; </a:t>
              </a:r>
              <a:r>
                <a:rPr b="0" lang="ko-KR" sz="17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웹 서버</a:t>
              </a:r>
              <a:endParaRPr b="0" lang="en-US" sz="1700" spc="-1" strike="noStrike">
                <a:latin typeface="Arial"/>
              </a:endParaRPr>
            </a:p>
            <a:p>
              <a:pPr>
                <a:lnSpc>
                  <a:spcPct val="130000"/>
                </a:lnSpc>
                <a:buNone/>
              </a:pPr>
              <a:r>
                <a:rPr b="0" lang="ko-KR" sz="19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웹 서버</a:t>
              </a:r>
              <a:endParaRPr b="0" lang="en-US" sz="1900" spc="-1" strike="noStrike">
                <a:latin typeface="Arial"/>
              </a:endParaRPr>
            </a:p>
          </p:txBody>
        </p:sp>
        <p:sp>
          <p:nvSpPr>
            <p:cNvPr id="107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"/>
          <p:cNvSpPr/>
          <p:nvPr/>
        </p:nvSpPr>
        <p:spPr>
          <a:xfrm>
            <a:off x="5976360" y="1780920"/>
            <a:ext cx="3814920" cy="242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42640" indent="-242640">
              <a:lnSpc>
                <a:spcPct val="15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zh-CN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로봇 </a:t>
            </a:r>
            <a:r>
              <a:rPr b="0" lang="ko-KR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팔의 행동을 제어하는 보드인 </a:t>
            </a:r>
            <a:r>
              <a:rPr b="0" lang="en-US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ESP32</a:t>
            </a:r>
            <a:r>
              <a:rPr b="0" lang="ko-KR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를 통해 웹서버 오픈</a:t>
            </a:r>
            <a:endParaRPr b="0" lang="en-US" sz="1700" spc="-1" strike="noStrike">
              <a:latin typeface="Arial"/>
            </a:endParaRPr>
          </a:p>
          <a:p>
            <a:pPr marL="242640" indent="-242640">
              <a:lnSpc>
                <a:spcPct val="15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en-US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 </a:t>
            </a:r>
            <a:r>
              <a:rPr b="0" lang="ko-KR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사용자가 웹 서버에 접속해 특정 버튼을 누르면 시리얼 모니터에 출력</a:t>
            </a:r>
            <a:endParaRPr b="0" lang="en-US" sz="1700" spc="-1" strike="noStrike">
              <a:latin typeface="Arial"/>
            </a:endParaRPr>
          </a:p>
          <a:p>
            <a:pPr marL="242640" indent="-242640">
              <a:lnSpc>
                <a:spcPct val="150000"/>
              </a:lnSpc>
              <a:buClr>
                <a:srgbClr val="000000"/>
              </a:buClr>
              <a:buFont typeface="Wingdings" charset="2"/>
              <a:buChar char=""/>
            </a:pPr>
            <a:r>
              <a:rPr b="0" lang="ko-KR" sz="1700" spc="-1" strike="noStrike">
                <a:solidFill>
                  <a:srgbClr val="000000"/>
                </a:solidFill>
                <a:latin typeface="함초롬돋움"/>
                <a:ea typeface="함초롬돋움"/>
              </a:rPr>
              <a:t>이를 로봇의 라즈베리 파이 코드에서 문자를 읽어 행동 제어</a:t>
            </a:r>
            <a:endParaRPr b="0" lang="en-US" sz="1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"/>
          <p:cNvGrpSpPr/>
          <p:nvPr/>
        </p:nvGrpSpPr>
        <p:grpSpPr>
          <a:xfrm>
            <a:off x="215640" y="243000"/>
            <a:ext cx="3742920" cy="663480"/>
            <a:chOff x="215640" y="243000"/>
            <a:chExt cx="3742920" cy="663480"/>
          </a:xfrm>
        </p:grpSpPr>
        <p:sp>
          <p:nvSpPr>
            <p:cNvPr id="110" name="Google Shape;76;p16"/>
            <p:cNvSpPr/>
            <p:nvPr/>
          </p:nvSpPr>
          <p:spPr>
            <a:xfrm>
              <a:off x="431640" y="243000"/>
              <a:ext cx="3526920" cy="6634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>
                <a:lnSpc>
                  <a:spcPct val="130000"/>
                </a:lnSpc>
                <a:buNone/>
              </a:pPr>
              <a:r>
                <a:rPr b="0" lang="en-US" sz="20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05 </a:t>
              </a:r>
              <a:r>
                <a:rPr b="0" lang="ko-KR" sz="20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모드 소개</a:t>
              </a:r>
              <a:endParaRPr b="0" lang="en-US" sz="2000" spc="-1" strike="noStrike">
                <a:latin typeface="Arial"/>
              </a:endParaRPr>
            </a:p>
          </p:txBody>
        </p:sp>
        <p:sp>
          <p:nvSpPr>
            <p:cNvPr id="111" name=""/>
            <p:cNvSpPr/>
            <p:nvPr/>
          </p:nvSpPr>
          <p:spPr>
            <a:xfrm>
              <a:off x="215640" y="243000"/>
              <a:ext cx="88560" cy="663480"/>
            </a:xfrm>
            <a:prstGeom prst="rect">
              <a:avLst/>
            </a:prstGeom>
            <a:solidFill>
              <a:srgbClr val="4f81bd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12" name=""/>
          <p:cNvGrpSpPr/>
          <p:nvPr/>
        </p:nvGrpSpPr>
        <p:grpSpPr>
          <a:xfrm>
            <a:off x="1079640" y="1149480"/>
            <a:ext cx="3166920" cy="2601720"/>
            <a:chOff x="1079640" y="1149480"/>
            <a:chExt cx="3166920" cy="2601720"/>
          </a:xfrm>
        </p:grpSpPr>
        <p:sp>
          <p:nvSpPr>
            <p:cNvPr id="113" name=""/>
            <p:cNvSpPr/>
            <p:nvPr/>
          </p:nvSpPr>
          <p:spPr>
            <a:xfrm>
              <a:off x="1152000" y="1149480"/>
              <a:ext cx="2806560" cy="502560"/>
            </a:xfrm>
            <a:prstGeom prst="roundRect">
              <a:avLst>
                <a:gd name="adj" fmla="val 16667"/>
              </a:avLst>
            </a:prstGeom>
            <a:solidFill>
              <a:srgbClr val="a0b4e6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모드 </a:t>
              </a:r>
              <a:r>
                <a:rPr b="1" lang="en-US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1. </a:t>
              </a: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쓰레기 분류 모드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114" name=""/>
            <p:cNvSpPr/>
            <p:nvPr/>
          </p:nvSpPr>
          <p:spPr>
            <a:xfrm>
              <a:off x="1079640" y="1859760"/>
              <a:ext cx="3166920" cy="1891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로봇의 전원을 </a:t>
              </a:r>
              <a:r>
                <a:rPr b="0" lang="en-US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ON </a:t>
              </a: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상태에서 대기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로봇의 카메라의 데이터를 별도의 서버로 송신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이미지 데이터를 받은 서버에서 </a:t>
              </a:r>
              <a:r>
                <a:rPr b="0" lang="en-US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YOLO</a:t>
              </a: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를 통해 객체를 분류 후 특정 문자를 로봇으로 송신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받은 문자를 기준으로 로봇 제어</a:t>
              </a:r>
              <a:endParaRPr b="0" lang="en-US" sz="1300" spc="-1" strike="noStrike">
                <a:latin typeface="Arial"/>
              </a:endParaRPr>
            </a:p>
          </p:txBody>
        </p:sp>
      </p:grpSp>
      <p:grpSp>
        <p:nvGrpSpPr>
          <p:cNvPr id="115" name=""/>
          <p:cNvGrpSpPr/>
          <p:nvPr/>
        </p:nvGrpSpPr>
        <p:grpSpPr>
          <a:xfrm>
            <a:off x="5400360" y="1148760"/>
            <a:ext cx="3166920" cy="3364920"/>
            <a:chOff x="5400360" y="1148760"/>
            <a:chExt cx="3166920" cy="3364920"/>
          </a:xfrm>
        </p:grpSpPr>
        <p:sp>
          <p:nvSpPr>
            <p:cNvPr id="116" name=""/>
            <p:cNvSpPr/>
            <p:nvPr/>
          </p:nvSpPr>
          <p:spPr>
            <a:xfrm>
              <a:off x="5400360" y="1148760"/>
              <a:ext cx="2806560" cy="502560"/>
            </a:xfrm>
            <a:prstGeom prst="roundRect">
              <a:avLst>
                <a:gd name="adj" fmla="val 16667"/>
              </a:avLst>
            </a:prstGeom>
            <a:solidFill>
              <a:srgbClr val="a0b4e6"/>
            </a:solidFill>
            <a:ln>
              <a:solidFill>
                <a:srgbClr val="ffffff"/>
              </a:solidFill>
              <a:round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모드 </a:t>
              </a:r>
              <a:r>
                <a:rPr b="1" lang="en-US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2. </a:t>
              </a:r>
              <a:r>
                <a:rPr b="1" lang="ko-KR" sz="1600" spc="-1" strike="noStrike">
                  <a:solidFill>
                    <a:srgbClr val="ffffff"/>
                  </a:solidFill>
                  <a:latin typeface="Arial"/>
                  <a:ea typeface="Arial"/>
                </a:rPr>
                <a:t>서빙 모드</a:t>
              </a:r>
              <a:endParaRPr b="0" lang="en-US" sz="1600" spc="-1" strike="noStrike">
                <a:latin typeface="Arial"/>
              </a:endParaRPr>
            </a:p>
          </p:txBody>
        </p:sp>
        <p:sp>
          <p:nvSpPr>
            <p:cNvPr id="117" name=""/>
            <p:cNvSpPr/>
            <p:nvPr/>
          </p:nvSpPr>
          <p:spPr>
            <a:xfrm>
              <a:off x="5400360" y="1850040"/>
              <a:ext cx="3166920" cy="2663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로봇의 전원을 </a:t>
              </a:r>
              <a:r>
                <a:rPr b="0" lang="en-US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ON </a:t>
              </a: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상태에서 대기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로봇의 </a:t>
              </a:r>
              <a:r>
                <a:rPr b="0" lang="en-US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ESP32 </a:t>
              </a: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보드에서 웹 서버 생성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사용자가 웹 서버에 접속하여 특정 버튼 클릭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버튼 입력 시 정해진 문자를 아두이노 시리얼 모니터에 출력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로봇의 라즈베리 파이의 코드에서 시리얼 모니터의 문자를 읽어옴</a:t>
              </a:r>
              <a:endParaRPr b="0" lang="en-US" sz="1300" spc="-1" strike="noStrike">
                <a:latin typeface="Arial"/>
              </a:endParaRPr>
            </a:p>
            <a:p>
              <a:pPr marL="199800" indent="-199800">
                <a:lnSpc>
                  <a:spcPct val="130000"/>
                </a:lnSpc>
                <a:buClr>
                  <a:srgbClr val="000000"/>
                </a:buClr>
                <a:buFont typeface="Wingdings" charset="2"/>
                <a:buChar char=""/>
              </a:pPr>
              <a:r>
                <a:rPr b="0" lang="ko-KR" sz="1300" spc="-1" strike="noStrike">
                  <a:solidFill>
                    <a:srgbClr val="000000"/>
                  </a:solidFill>
                  <a:latin typeface="함초롬돋움"/>
                  <a:ea typeface="함초롬돋움"/>
                </a:rPr>
                <a:t>읽어온 문자를 통해 로봇의 행동 제어 실행</a:t>
              </a:r>
              <a:endParaRPr b="0" lang="en-US" sz="13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LibreOffice/7.3.7.2$Linux_X86_64 LibreOffice_project/30$Build-2</Application>
  <AppVersion>15.0000</AppVersion>
  <Words>716</Words>
  <Paragraphs>49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2023-04-28T16:10:03Z</dcterms:modified>
  <cp:revision>83</cp:revision>
  <dc:subject/>
  <dc:title>PowerPoint 프레젠테이션</dc:title>
  <cp:version>1000.0000.01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1</vt:i4>
  </property>
  <property fmtid="{D5CDD505-2E9C-101B-9397-08002B2CF9AE}" pid="3" name="Notes">
    <vt:i4>21</vt:i4>
  </property>
  <property fmtid="{D5CDD505-2E9C-101B-9397-08002B2CF9AE}" pid="4" name="PresentationFormat">
    <vt:lpwstr>사용자 지정</vt:lpwstr>
  </property>
  <property fmtid="{D5CDD505-2E9C-101B-9397-08002B2CF9AE}" pid="5" name="Slides">
    <vt:i4>16</vt:i4>
  </property>
</Properties>
</file>